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  <c:perspective val="30"/>
    </c:view3D>
    <c:floor>
      <c:thickness val="0"/>
      <c:spPr>
        <a:noFill/>
        <a:ln w="9525">
          <a:noFill/>
        </a:ln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5902187892494056E-2"/>
          <c:y val="3.0575836903189355E-2"/>
          <c:w val="0.79350700559682807"/>
          <c:h val="0.871422185698854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7622556929300623E-3"/>
                  <c:y val="-1.560410580331190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 </a:t>
                    </a:r>
                    <a:r>
                      <a:rPr lang="ru-RU" dirty="0" smtClean="0"/>
                      <a:t>290,3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План </c:v>
                </c:pt>
              </c:strCache>
            </c:strRef>
          </c:cat>
          <c:val>
            <c:numRef>
              <c:f>Лист1!$B$2</c:f>
              <c:numCache>
                <c:formatCode>0.0</c:formatCode>
                <c:ptCount val="1"/>
                <c:pt idx="0">
                  <c:v>1290.3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367437127797089E-2"/>
                  <c:y val="-1.0898931570706554E-5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1 </a:t>
                    </a:r>
                    <a:r>
                      <a:rPr lang="ru-RU" sz="12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318,8</a:t>
                    </a:r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lang="ru-RU" sz="12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План </c:v>
                </c:pt>
              </c:strCache>
            </c:strRef>
          </c:cat>
          <c:val>
            <c:numRef>
              <c:f>Лист1!$C$2</c:f>
              <c:numCache>
                <c:formatCode>0.0</c:formatCode>
                <c:ptCount val="1"/>
                <c:pt idx="0">
                  <c:v>1318.8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Дефицит,профицит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8362122021715403E-3"/>
                  <c:y val="0.107582469017245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План </c:v>
                </c:pt>
              </c:strCache>
            </c:strRef>
          </c:cat>
          <c:val>
            <c:numRef>
              <c:f>Лист1!$D$2</c:f>
              <c:numCache>
                <c:formatCode>0.0</c:formatCode>
                <c:ptCount val="1"/>
                <c:pt idx="0">
                  <c:v>-28.5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8707712"/>
        <c:axId val="118374400"/>
        <c:axId val="0"/>
      </c:bar3DChart>
      <c:catAx>
        <c:axId val="118707712"/>
        <c:scaling>
          <c:orientation val="minMax"/>
        </c:scaling>
        <c:delete val="1"/>
        <c:axPos val="b"/>
        <c:majorTickMark val="out"/>
        <c:minorTickMark val="none"/>
        <c:tickLblPos val="nextTo"/>
        <c:crossAx val="118374400"/>
        <c:crosses val="autoZero"/>
        <c:auto val="1"/>
        <c:lblAlgn val="ctr"/>
        <c:lblOffset val="100"/>
        <c:noMultiLvlLbl val="0"/>
      </c:catAx>
      <c:valAx>
        <c:axId val="11837440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18707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738814734870733"/>
          <c:y val="0.79750453140658972"/>
          <c:w val="0.33261185265129278"/>
          <c:h val="0.1926058745326324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  <c:perspective val="30"/>
    </c:view3D>
    <c:floor>
      <c:thickness val="0"/>
      <c:spPr>
        <a:noFill/>
        <a:ln w="9525">
          <a:noFill/>
        </a:ln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008714566140994"/>
          <c:y val="8.7059301977847434E-2"/>
          <c:w val="0.82718091739810984"/>
          <c:h val="0.88271891446370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767531435631969E-2"/>
                  <c:y val="2.7866377305127048E-3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974,2</a:t>
                    </a:r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lang="ru-RU" sz="12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Бюджет 2025 г.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974.2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9198949302613751E-3"/>
                  <c:y val="-1.0480668323397278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ru-RU" dirty="0" smtClean="0"/>
                      <a:t>982,1</a:t>
                    </a:r>
                    <a:endParaRPr lang="ru-RU" dirty="0" smtClean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Бюджет 2025 г.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982.1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Дефицит,профицит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348822163634097E-2"/>
                  <c:y val="1.3934967660307722E-3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ru-RU" dirty="0" smtClean="0"/>
                      <a:t>-7,9</a:t>
                    </a:r>
                    <a:endParaRPr lang="ru-RU" dirty="0" smtClean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Бюджет 2025 г.</c:v>
                </c:pt>
              </c:strCache>
            </c:strRef>
          </c:cat>
          <c:val>
            <c:numRef>
              <c:f>Лист1!$D$2</c:f>
              <c:numCache>
                <c:formatCode>0.0</c:formatCode>
                <c:ptCount val="1"/>
                <c:pt idx="0">
                  <c:v>-7.8999999999999773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8706688"/>
        <c:axId val="118376704"/>
        <c:axId val="0"/>
      </c:bar3DChart>
      <c:catAx>
        <c:axId val="118706688"/>
        <c:scaling>
          <c:orientation val="minMax"/>
        </c:scaling>
        <c:delete val="1"/>
        <c:axPos val="b"/>
        <c:majorTickMark val="out"/>
        <c:minorTickMark val="none"/>
        <c:tickLblPos val="nextTo"/>
        <c:crossAx val="118376704"/>
        <c:crosses val="autoZero"/>
        <c:auto val="1"/>
        <c:lblAlgn val="ctr"/>
        <c:lblOffset val="100"/>
        <c:noMultiLvlLbl val="0"/>
      </c:catAx>
      <c:valAx>
        <c:axId val="1183767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8706688"/>
        <c:crosses val="autoZero"/>
        <c:crossBetween val="between"/>
      </c:valAx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0.04871</cdr:x>
      <cdr:y>0</cdr:y>
    </cdr:from>
    <cdr:to>
      <cdr:x>0.88889</cdr:x>
      <cdr:y>0.05029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0969" y="0"/>
          <a:ext cx="3811479" cy="28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i="1" dirty="0" smtClean="0">
              <a:solidFill>
                <a:schemeClr val="accent6">
                  <a:lumMod val="75000"/>
                </a:schemeClr>
              </a:solidFill>
            </a:rPr>
            <a:t>Утвержденные бюджетные назначения</a:t>
          </a:r>
          <a:endParaRPr lang="ru-RU" sz="1400" b="1" i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0.04305</cdr:x>
      <cdr:y>0</cdr:y>
    </cdr:from>
    <cdr:to>
      <cdr:x>0.99084</cdr:x>
      <cdr:y>0.03843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849" y="-784909"/>
          <a:ext cx="4289466" cy="2160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i="1" dirty="0" smtClean="0">
              <a:solidFill>
                <a:schemeClr val="accent6">
                  <a:lumMod val="75000"/>
                </a:schemeClr>
              </a:solidFill>
            </a:rPr>
            <a:t>Исполнено на отчетную дату</a:t>
          </a:r>
          <a:endParaRPr lang="ru-RU" sz="1400" b="1" i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31352714"/>
              </p:ext>
            </p:extLst>
          </p:nvPr>
        </p:nvGraphicFramePr>
        <p:xfrm>
          <a:off x="251520" y="836712"/>
          <a:ext cx="4536504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2489" y="116632"/>
            <a:ext cx="8352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Исполнение бюджета Шарангского муниципального округа 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на </a:t>
            </a:r>
            <a:r>
              <a:rPr lang="ru-RU" b="1" i="1" dirty="0" smtClean="0">
                <a:solidFill>
                  <a:srgbClr val="002060"/>
                </a:solidFill>
              </a:rPr>
              <a:t>01.12.2025 </a:t>
            </a:r>
            <a:r>
              <a:rPr lang="ru-RU" b="1" i="1" dirty="0" smtClean="0">
                <a:solidFill>
                  <a:srgbClr val="002060"/>
                </a:solidFill>
              </a:rPr>
              <a:t>г., млн.рублей</a:t>
            </a:r>
            <a:endParaRPr lang="ru-RU" b="1" i="1" dirty="0">
              <a:solidFill>
                <a:srgbClr val="002060"/>
              </a:solidFill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73578958"/>
              </p:ext>
            </p:extLst>
          </p:nvPr>
        </p:nvGraphicFramePr>
        <p:xfrm>
          <a:off x="4302906" y="784058"/>
          <a:ext cx="4525756" cy="5621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408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27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80</cp:revision>
  <dcterms:created xsi:type="dcterms:W3CDTF">2023-08-08T06:44:06Z</dcterms:created>
  <dcterms:modified xsi:type="dcterms:W3CDTF">2025-12-08T07:32:19Z</dcterms:modified>
</cp:coreProperties>
</file>